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A83F64B-8196-4CBE-ADD9-49D823D5417D}" type="slidenum"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036B966-9112-49A5-A6AC-FAD535DC2888}" type="slidenum"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7A870FE-7F86-4C62-8612-A9833158A304}" type="slidenum"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46FAF8A-F616-4811-9876-9DF0E492098C}" type="slidenum"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7A56EB3-99C5-42C0-8D0C-0CCDB408DA90}" type="slidenum"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BDCEF53-BF0C-45DF-8866-E0966EC42DFB}" type="slidenum"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9017217-2476-4317-A35E-6DFAA554FEF4}" type="slidenum"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360" cy="581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520" cy="581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5BC832D-6FA5-441B-A96C-E22D20FCC2C5}" type="slidenum"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AEE96CE-5B9B-48C1-9A64-79ED75FA5C67}" type="slidenum"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E422BD7-5204-41C2-B479-32AC39B0FA61}" type="slidenum"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B671848-922E-47BA-A746-FDBC0966D65F}" type="slidenum">
              <a:rPr b="0" lang="lv-LV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VS2-yhp32nY&amp;t=7m27s" TargetMode="External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lral.lv/q-kods-lv.htm" TargetMode="External"/><Relationship Id="rId2" Type="http://schemas.openxmlformats.org/officeDocument/2006/relationships/hyperlink" Target="https://www.arrl.org/files/file/Get%20on%20the%20Air/Comm%20w%20Other%20Hams-Q%20Signals.pdf" TargetMode="External"/><Relationship Id="rId3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likumi.lv/ta/id/342127-radioamatieru-eksaminacijas-apliecibu-un-radioamatieru-radiostacijas-atlauju-sanemsanas-kartiba-ka-ari-radioamatieru-radiostaciju-lietosanas-kartiba" TargetMode="External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://www.arrl.org/grid-squares" TargetMode="External"/><Relationship Id="rId2" Type="http://schemas.openxmlformats.org/officeDocument/2006/relationships/hyperlink" Target="https://dxcluster.ha8tks.hu/hamgeocoding/" TargetMode="External"/><Relationship Id="rId3" Type="http://schemas.openxmlformats.org/officeDocument/2006/relationships/hyperlink" Target="https://www.qrz.com/gridmapper" TargetMode="External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s://www.iaru-r1.org/wp-content/uploads/2019/10/29.Ehics-Operating-Latvia.pdf" TargetMode="External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iaru-r1.org/wp-content/uploads/2019/10/29.Ehics-Operating-Latvia.pdf" TargetMode="Externa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arrl.org/international-call-sign-series" TargetMode="Externa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iaru-r1.org/wp-content/uploads/2019/08/hf_r1_bandplan.pdf" TargetMode="External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www.lral.lv/files/radioamatierisms_2019.pdf" TargetMode="External"/><Relationship Id="rId6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47200" y="8820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Radio amatieru ētera procedūru īsais ievad kurss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2023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(YL2VW)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" name="Picture 4" descr=""/>
          <p:cNvPicPr/>
          <p:nvPr/>
        </p:nvPicPr>
        <p:blipFill>
          <a:blip r:embed="rId1"/>
          <a:stretch/>
        </p:blipFill>
        <p:spPr>
          <a:xfrm>
            <a:off x="668160" y="3466440"/>
            <a:ext cx="3818880" cy="252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Sakara formāts (īss)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188000" y="863280"/>
            <a:ext cx="9582120" cy="572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iezgan </a:t>
            </a: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īsa SSB QSO piemērs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Video piemērs CQ došanai: </a:t>
            </a:r>
            <a:r>
              <a:rPr b="0" lang="lv-LV" sz="1800" strike="noStrike" u="sng">
                <a:solidFill>
                  <a:schemeClr val="dk1"/>
                </a:solidFill>
                <a:effectLst/>
                <a:uFillTx/>
                <a:latin typeface="Arial"/>
                <a:hlinkClick r:id="rId1"/>
              </a:rPr>
              <a:t>https://www.youtube.com/watch?v=VS2-yhp32nY&amp;t=7m27s</a:t>
            </a: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2" name="Table 3"/>
          <p:cNvGraphicFramePr/>
          <p:nvPr/>
        </p:nvGraphicFramePr>
        <p:xfrm>
          <a:off x="1536840" y="1242000"/>
          <a:ext cx="8394120" cy="4715280"/>
        </p:xfrm>
        <a:graphic>
          <a:graphicData uri="http://schemas.openxmlformats.org/drawingml/2006/table">
            <a:tbl>
              <a:tblPr/>
              <a:tblGrid>
                <a:gridCol w="1193760"/>
                <a:gridCol w="7200720"/>
              </a:tblGrid>
              <a:tr h="2930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lv-LV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Operators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Ziņa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308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Is this frequen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c</a:t>
                      </a: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y in use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?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308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CQ from YL2AA, YL2AA calling CQ and listening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308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</a:t>
                      </a:r>
                      <a:r>
                        <a:rPr b="0" lang="en-US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his is LY2BB</a:t>
                      </a: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,</a:t>
                      </a:r>
                      <a:r>
                        <a:rPr b="0" lang="en-US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LY2BB . Over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308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LY2BB this is YL2AA, good morning, you are 5 by 9, 5 by 9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.</a:t>
                      </a: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O</a:t>
                      </a: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ver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308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YL2AA this is LY2BB, hello, you are also 5 by 9, 5 by 9 . Over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308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R</a:t>
                      </a: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oger, thank you for the QSO and have a good day. LY2BB this is YL2AA , 73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7176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</a:t>
                      </a:r>
                      <a:r>
                        <a:rPr b="0" lang="en-US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oger roger, thank you for the contact and hope to see you again. YL2AA this is LY2BB, 73 bye bye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308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73. QRZ? This is YL2AA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3" name="Speech Bubble: Oval 4"/>
          <p:cNvSpPr/>
          <p:nvPr/>
        </p:nvSpPr>
        <p:spPr>
          <a:xfrm>
            <a:off x="9435960" y="264960"/>
            <a:ext cx="2501280" cy="2533680"/>
          </a:xfrm>
          <a:prstGeom prst="wedgeEllipseCallout">
            <a:avLst>
              <a:gd name="adj1" fmla="val -230948"/>
              <a:gd name="adj2" fmla="val 19625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lv-LV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Var atkārtot vairākas reizes vienā piegājienā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4" name="Speech Bubble: Rectangle with Corners Rounded 5"/>
          <p:cNvSpPr/>
          <p:nvPr/>
        </p:nvSpPr>
        <p:spPr>
          <a:xfrm>
            <a:off x="9315360" y="3063960"/>
            <a:ext cx="2824920" cy="1755000"/>
          </a:xfrm>
          <a:prstGeom prst="wedgeRoundRectCallout">
            <a:avLst>
              <a:gd name="adj1" fmla="val -265850"/>
              <a:gd name="adj2" fmla="val -72599"/>
              <a:gd name="adj3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lv-LV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Izsaucot staciju var dot tikai savu CALL 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lv-LV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Sacensībās vai «PILE-UP» gadījumā, raidi TIKAI savu CALL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" dur="indefinite" restart="never" nodeType="tmRoot">
          <p:childTnLst>
            <p:seq>
              <p:cTn id="29" dur="indefinite" nodeType="mainSeq"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Sakara formāts (pavisam īss)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847800" y="863280"/>
            <a:ext cx="9921960" cy="401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Pavisam īsais SSB (sacensības/reta stacija/speciāls izsaukuma signāls/kaudze saucēju)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7" name="Table 4"/>
          <p:cNvGraphicFramePr/>
          <p:nvPr/>
        </p:nvGraphicFramePr>
        <p:xfrm>
          <a:off x="1003320" y="1549440"/>
          <a:ext cx="9219600" cy="3243240"/>
        </p:xfrm>
        <a:graphic>
          <a:graphicData uri="http://schemas.openxmlformats.org/drawingml/2006/table">
            <a:tbl>
              <a:tblPr/>
              <a:tblGrid>
                <a:gridCol w="1307880"/>
                <a:gridCol w="7912080"/>
              </a:tblGrid>
              <a:tr h="46332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Operators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Ziņa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6332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Is this frequen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c</a:t>
                      </a: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y in use?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6332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CQ CQ this is 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JX0MM</a:t>
                      </a: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, 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JX0MM</a:t>
                      </a: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. 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Listening up</a:t>
                      </a: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5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to 10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6332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YL2AA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6332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YL2AA, you are 59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6332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Thanks</a:t>
                      </a: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, you’re also 59. 73!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6332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Thanks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.</a:t>
                      </a: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QRZ this is 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JX0MM</a:t>
                      </a: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, </a:t>
                      </a: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UP</a:t>
                      </a:r>
                      <a:r>
                        <a:rPr b="0" lang="en-US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5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8" name="Speech Bubble: Oval 6"/>
          <p:cNvSpPr/>
          <p:nvPr/>
        </p:nvSpPr>
        <p:spPr>
          <a:xfrm>
            <a:off x="7899480" y="4026960"/>
            <a:ext cx="3288600" cy="2908080"/>
          </a:xfrm>
          <a:prstGeom prst="wedgeEllipseCallout">
            <a:avLst>
              <a:gd name="adj1" fmla="val -102481"/>
              <a:gd name="adj2" fmla="val -4502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lv-LV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Īso sakaru gadījumā (sacensības, retās valstis), ja korespondents uztvēris pareizi, neatkārtojam savu call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9" name="Speech Bubble: Oval 7"/>
          <p:cNvSpPr/>
          <p:nvPr/>
        </p:nvSpPr>
        <p:spPr>
          <a:xfrm>
            <a:off x="8958600" y="584280"/>
            <a:ext cx="3232800" cy="1739520"/>
          </a:xfrm>
          <a:prstGeom prst="wedgeEllipseCallout">
            <a:avLst>
              <a:gd name="adj1" fmla="val -104000"/>
              <a:gd name="adj2" fmla="val 67426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lv-LV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SPLIT operation! Jāsauc 5 kHz – 10 kHz augstāk nekā viņš raida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0" name="Callout: Line 10"/>
          <p:cNvSpPr/>
          <p:nvPr/>
        </p:nvSpPr>
        <p:spPr>
          <a:xfrm>
            <a:off x="9588600" y="2513880"/>
            <a:ext cx="2005920" cy="1283040"/>
          </a:xfrm>
          <a:prstGeom prst="borderCallout1">
            <a:avLst>
              <a:gd name="adj1" fmla="val 20729"/>
              <a:gd name="adj2" fmla="val 1794"/>
              <a:gd name="adj3" fmla="val 96670"/>
              <a:gd name="adj4" fmla="val -245928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lv-LV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Ja tu neesi YL2AA, tagad netraucē un nesauc -pagaidi  kamēr pabeigs sakaru ar YL2AA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1" name="Subtitle 2"/>
          <p:cNvSpPr/>
          <p:nvPr/>
        </p:nvSpPr>
        <p:spPr>
          <a:xfrm>
            <a:off x="1003320" y="4971960"/>
            <a:ext cx="6825600" cy="110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lv-LV" sz="2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Nelieto «Over» vai «QRZ?» CQ ziņojuma beigās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Sacensību sakara formāts (SSB)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3" name="Content Placeholder 3"/>
          <p:cNvGraphicFramePr/>
          <p:nvPr/>
        </p:nvGraphicFramePr>
        <p:xfrm>
          <a:off x="1038240" y="1514520"/>
          <a:ext cx="9590760" cy="5078160"/>
        </p:xfrm>
        <a:graphic>
          <a:graphicData uri="http://schemas.openxmlformats.org/drawingml/2006/table">
            <a:tbl>
              <a:tblPr/>
              <a:tblGrid>
                <a:gridCol w="1022400"/>
                <a:gridCol w="2304000"/>
                <a:gridCol w="6264720"/>
              </a:tblGrid>
              <a:tr h="65556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Operators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Ziņa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Paskaidrojums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4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Is this frequency in use?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Pirms sāk izmantot frekvenci noskaidro vai frekvence brīva. Arī sacensībās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4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W1ZZ W1ZZ contest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(W1ZZ sauc CQ contest)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5556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ON6AA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(ON6AA</a:t>
                      </a:r>
                      <a:r>
                        <a:rPr b="0" lang="en-US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atsaucas un</a:t>
                      </a: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izsauc W1ZZ</a:t>
                      </a: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)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5556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ON6AA 59 001 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pl-PL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(W1ZZ dod kontroles numuru ON6AA)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5556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59 003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pl-PL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(ON6AA dod </a:t>
                      </a:r>
                      <a:r>
                        <a:rPr b="0" lang="en-US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pret</a:t>
                      </a: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ī </a:t>
                      </a:r>
                      <a:r>
                        <a:rPr b="0" lang="pl-PL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kontroles numuru W1ZZ)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5556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thanks W1ZZ contest 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(W1ZZ beidz kontaktu, raida izsaukuma signālu un sauc CQ contest, tagad viņu var saukt nākamais saucējs) 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71480" y="1836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Ko nozīmē CQ DX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95160" y="1253160"/>
            <a:ext cx="10514880" cy="502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Ja vēlies nodibināt tālus sakarus, sauc “CQ DX”.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Kas ir DX?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Īsviļņos: stacijas, kuras neatrodas Tavā kontinentā, vai atrodas valstī, kurā ir ļoti vāja radioamatieru aktivitāte (Latvija nav tāda valsts)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Ultraīsajos viļņos: stacijas, kuras atrodas tālāk par apmēram 300 km.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Saucot CQ, Tu vari uzsvērt, ka gribi strādāt tikai ar DX stacijām, piemēram: “CQ DX, outside Europe, this is…”.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Esi vienmēr laipns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varbūt, vietējā stacija, kura Tevi sauc pēc Tava CQ DX ir pavisam nesen uzsākusi savu darbību, bet varbūt Tu šai stacijai esi jauna valsts.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Q kodi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1188000" y="685800"/>
            <a:ext cx="9582120" cy="5906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lv-LV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Šos vēlams iegaumēt  </a:t>
            </a:r>
            <a:r>
              <a:rPr b="0" i="1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(vai turēt pa ķērienam, kamēr nav iespiedušies atmiņā, jo reāli tiek lietoti amatieru radio)</a:t>
            </a:r>
            <a:r>
              <a:rPr b="0" i="1" lang="lv-LV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lv-LV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(var likt beigās ? lai pārvērstu par jautājumu)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lv-LV" sz="1200" strike="noStrike" u="sng">
                <a:solidFill>
                  <a:schemeClr val="dk1"/>
                </a:solidFill>
                <a:effectLst/>
                <a:uFillTx/>
                <a:latin typeface="Arial"/>
                <a:hlinkClick r:id="rId1"/>
              </a:rPr>
              <a:t>https://www.lral.lv/q-kods-lv.htm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lv-LV" sz="1200" strike="noStrike" u="sng">
                <a:solidFill>
                  <a:schemeClr val="dk1"/>
                </a:solidFill>
                <a:effectLst/>
                <a:uFillTx/>
                <a:latin typeface="Arial"/>
                <a:hlinkClick r:id="rId2"/>
              </a:rPr>
              <a:t>https://www.arrl.org/files/file/Get%20on%20the%20Air/Comm%20w%20Other%20Hams-Q%20Signals.pdf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8" name="Table 3"/>
          <p:cNvGraphicFramePr/>
          <p:nvPr/>
        </p:nvGraphicFramePr>
        <p:xfrm>
          <a:off x="660240" y="1540440"/>
          <a:ext cx="10641960" cy="4951080"/>
        </p:xfrm>
        <a:graphic>
          <a:graphicData uri="http://schemas.openxmlformats.org/drawingml/2006/table">
            <a:tbl>
              <a:tblPr/>
              <a:tblGrid>
                <a:gridCol w="736920"/>
                <a:gridCol w="9905400"/>
              </a:tblGrid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Kods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Ko nozīmē radioamatieru ikdienas lietošanā (nevis pirmatnējā senā nozīme)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QRG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Frekvence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4296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QRL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Frekvence aizņemta.</a:t>
                      </a:r>
                      <a:br>
                        <a:rPr sz="1200"/>
                      </a:b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Pirms sāc dot kopējo izsaukumu (</a:t>
                      </a:r>
                      <a:r>
                        <a:rPr b="0" i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CQ</a:t>
                      </a: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) uz jaunas frekvences, paprasi </a:t>
                      </a:r>
                      <a:r>
                        <a:rPr b="0" i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QRL? </a:t>
                      </a: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Un brītiņu paklausies vai kāds atbild (QRL vai Y = jā aizņemta, klusums vai NO = nē, nav aizņemta) (šis piemērs neattiecas uz FT8 sakaru veidu, kur brīvu audio frekvenci jāmeklē ar acīm ūdenskritumā)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6684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QRM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Citas stacijas traucējumi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DQRM = Deliberate QRM (apzināta traucēšana), diemžēl šobrīd bieža parādība uz retu staciju frekvencēm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828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Ir atmosfēras traucējumi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QRP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maza jauda, samazini jaudu. Ja CALL beigās liek /QRP , tas parasti nozīmē, ka jauda ir 5-10W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Raidi lēnāk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QRT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Beidz raidīt! Vai ja par citu staciju, tad «Beidza raidīt»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QRU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vairs nav ko piebilst/teikt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QRV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Esmu gatavs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QRX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Pagaidi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QRZ?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Kas mani sauca?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QSB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signāla stiprums "peld" (fading)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QSL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Apstiprinu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QSO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sakars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QSX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QSX 7025 - klausās uz 7025 kHz; QSX UP 5 - klausās 5 kHz augstāk; QSX DWN 2 - klausās 2 kHz zemāk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QSY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Maini frekvenci. Ja tu raidi un tev kāds pretī saka QSY vai Please QSY, uzmanies, iespējams esi trāpījis uz aizņemtas frekvences un kādam traucē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20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QTH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stacijas atrašanās vieta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Citi biežāk izmantoti saīsinājumi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1197000" y="881640"/>
            <a:ext cx="9582120" cy="599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Pārsvarā dzirdami CW, Internet DX-klasteru komentāros, kur maz vietas izplūst, un iezogas amatieru literatūrā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1" name="Table 9"/>
          <p:cNvGraphicFramePr/>
          <p:nvPr/>
        </p:nvGraphicFramePr>
        <p:xfrm>
          <a:off x="1301760" y="1278720"/>
          <a:ext cx="10117440" cy="6695280"/>
        </p:xfrm>
        <a:graphic>
          <a:graphicData uri="http://schemas.openxmlformats.org/drawingml/2006/table">
            <a:tbl>
              <a:tblPr/>
              <a:tblGrid>
                <a:gridCol w="756000"/>
                <a:gridCol w="1805040"/>
                <a:gridCol w="665280"/>
                <a:gridCol w="2351880"/>
                <a:gridCol w="483840"/>
                <a:gridCol w="1837800"/>
                <a:gridCol w="483840"/>
                <a:gridCol w="1734120"/>
              </a:tblGrid>
              <a:tr h="31896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ABT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About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GA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Good afternoon or go ahead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NIL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Nothing heard, no copy vai Not In Log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TKS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Thanks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948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AGN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Again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GB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Good bye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Near or Number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TRX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Transceiver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948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ANT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Antenna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GD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Good or Good day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NW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Now or North-West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TU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Thank you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47680">
                <a:tc rowSpan="2"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Pārraides beigas CW, raida bez pauzes starp burtiem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Good evening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3"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OM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3"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Old man (amateur radio operator)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3"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TX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3"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Transmitter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GL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Good Luck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5948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AS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Uzgaidi, ja bez pauzes noraida CW (vai Āzija ja ar pauzi)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GL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Good Luck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5948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B4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Before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GM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Good morning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OP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Operator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TNX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Thanks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948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BK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Back or break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GN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Good night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PSE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Please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U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You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948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BURO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QSL bureau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GP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Ground-plane antenna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PWR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Power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UFB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Ultra fine business (excellent)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1140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CALL jeb CL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Callsign = Izsaukuma signāls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HAM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Amateur radio operator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Roger, jeb Message received or correct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UR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Your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948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CFM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Confirm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HI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Laughter on CW :)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RIG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Equipment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USB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Upper sideband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1140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CONDX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Conditions/izplatīšanās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HPE CU AGN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Hope to see you again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RPRT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Report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VERT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Vertical antenna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948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CPI vai CPY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Copy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Here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RPT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Repeat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VY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Very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1140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CQ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visiem visiem (kopējais izsaukums)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HW?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How do you copy me?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RX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Receiver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W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Watts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1140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CW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Continuous waves (morse code)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CW pārraides beigās = klausīšos jebkuru staciju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SIG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Signal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WKD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Worked (connected)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1140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From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KN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CW pārraides beigās = klausos TIKAI staciju ar kuru šobrīd norit sakars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SK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Stop Keying - CW sakara beigās "SK . ." nozīmē ‘Beidzu sakaru’.</a:t>
                      </a:r>
                      <a:br>
                        <a:rPr sz="1050"/>
                      </a:b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WPM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Words Per Minute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948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Dear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LID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Poor operator (lāme)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SKED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norunāta tikšanās uz frekvences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WX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Weather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948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DWN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Down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LP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Log-periodic antenna or long path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SP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Short path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XYL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Wife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1140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DX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Long distance contact, rare station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LSB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Lower sideband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SRI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Sorry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YL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Young Lady (meitene/sieviete)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1140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ES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And (vai E-Sporadic izplatīšanās veids)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LW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Long-wire antenna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SWL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Short waves listener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73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Best regards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1140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FB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Fine business, very good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MGR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QSL manager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TEMP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Temperature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88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Bučas (sakara beigās, ja ar pretējo dzimumu)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63320"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FER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For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MNI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Many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TEST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CQ contest vai telegrāfā vienkārši TEST = izsaukums sacensību dalībniekiem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99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05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ej pie velna (diezgan rupji)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560" marR="7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" name="TextBox 3"/>
          <p:cNvSpPr/>
          <p:nvPr/>
        </p:nvSpPr>
        <p:spPr>
          <a:xfrm>
            <a:off x="8552880" y="83520"/>
            <a:ext cx="3389040" cy="119952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Avots: https://www.giangrandi.org/electronics/radio/abbrev.shtml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CW QSO nianses</a:t>
            </a: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 (1)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863280" y="1124640"/>
            <a:ext cx="9907200" cy="493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spAutoFit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nl-NL" sz="18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Prosigns</a:t>
            </a:r>
            <a:r>
              <a:rPr b="1" lang="lv-LV" sz="18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 (Dienesta saīsinājumi)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15000"/>
              </a:lnSpc>
              <a:spcBef>
                <a:spcPts val="224"/>
              </a:spcBef>
              <a:buNone/>
              <a:tabLst>
                <a:tab algn="l" pos="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15000"/>
              </a:lnSpc>
              <a:spcBef>
                <a:spcPts val="269"/>
              </a:spcBef>
              <a:buNone/>
              <a:tabLst>
                <a:tab algn="l" pos="0"/>
              </a:tabLst>
            </a:pPr>
            <a:r>
              <a:rPr b="0" i="1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‘P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rofessional signs’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jeb Dienesta saīsinājumi ir simboli, ko veido kombinējot divus burtus vienā, bez pauzes starp simboliem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115000"/>
              </a:lnSpc>
              <a:spcBef>
                <a:spcPts val="269"/>
              </a:spcBef>
              <a:buClr>
                <a:srgbClr val="000000"/>
              </a:buClr>
              <a:buFont typeface="Arial"/>
              <a:buChar char="•"/>
              <a:tabLst>
                <a:tab algn="l" pos="114300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‘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AR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’,</a:t>
            </a: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ko var lietot beidzot pārraidi, ir viens no prosigns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115000"/>
              </a:lnSpc>
              <a:spcBef>
                <a:spcPts val="269"/>
              </a:spcBef>
              <a:buClr>
                <a:srgbClr val="000000"/>
              </a:buClr>
              <a:buFont typeface="Arial"/>
              <a:buChar char="•"/>
              <a:tabLst>
                <a:tab algn="l" pos="114300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Citi populāri saīsinājumi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‘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AS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’, ‘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SK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’.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115000"/>
              </a:lnSpc>
              <a:spcBef>
                <a:spcPts val="269"/>
              </a:spcBef>
              <a:buClr>
                <a:srgbClr val="000000"/>
              </a:buClr>
              <a:buFont typeface="Arial"/>
              <a:buChar char="•"/>
              <a:tabLst>
                <a:tab algn="l" pos="114300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‘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BK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’ </a:t>
            </a: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un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‘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KN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’ </a:t>
            </a: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nav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prosigns, </a:t>
            </a: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tos raida ar pauzi starp burtiem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2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2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‘BK’</a:t>
            </a:r>
            <a:r>
              <a:rPr b="1" lang="lv-LV" sz="18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 lietošana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15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‘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BK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’ (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break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 </a:t>
            </a: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lieto lai ātri pārslēgtos turp šurop starp stacijām neraidot beigās CALL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Kaut kādā ziņā tas ir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‘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ove</a:t>
            </a:r>
            <a:r>
              <a:rPr b="0" lang="en-US" sz="1800" strike="noStrike" u="none">
                <a:solidFill>
                  <a:srgbClr val="ff3300"/>
                </a:solidFill>
                <a:effectLst/>
                <a:uFillTx/>
                <a:latin typeface="Calibri"/>
              </a:rPr>
              <a:t>r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’ </a:t>
            </a: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ekvivalents CW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Piemērs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W1ZZZ</a:t>
            </a: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: ‘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…UR NAME PSE BK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’. G3ZZZ </a:t>
            </a: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atbild uzreiz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‘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BK NAME JOHN JOHN BK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’.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otru BK (atbildētājs uzsākot savu pārraidi) bieži neraida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CW QSO nianses</a:t>
            </a: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 (2)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623160" y="621000"/>
            <a:ext cx="9821880" cy="441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spAutoFit/>
          </a:bodyPr>
          <a:p>
            <a:pPr indent="0" defTabSz="914400">
              <a:lnSpc>
                <a:spcPct val="12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2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lv-LV" sz="18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Vēl ātrāk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2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Bieži nelieto pat ‘BK’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Viens vienkārši beidz raidīt un gaida, kad otrs sāks, gluži kā acu kontakta laikā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2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2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fr-FR" sz="18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‘AS’</a:t>
            </a:r>
            <a:r>
              <a:rPr b="1" lang="lv-LV" sz="18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 izmantošana</a:t>
            </a:r>
            <a:r>
              <a:rPr b="1" i="1" lang="fr-FR" sz="18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  </a:t>
            </a:r>
            <a:r>
              <a:rPr b="1" lang="fr-FR" sz="18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(DIT DAH DIT DIT DIT)</a:t>
            </a: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2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Ja kāds cits sāk saukt sakara laikā, tad var noraidīt AS – tas jātulko kā ‘uzgaidi’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2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2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K</a:t>
            </a:r>
            <a:r>
              <a:rPr b="1" lang="lv-LV" sz="1800" strike="noStrike" u="sng">
                <a:solidFill>
                  <a:schemeClr val="dk1"/>
                </a:solidFill>
                <a:effectLst/>
                <a:uFillTx/>
                <a:latin typeface="Calibri"/>
              </a:rPr>
              <a:t>ā palabot kļūdu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2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Vai nu noraida 8 punktus (HH) vai arī dažus punktus ar lielākām pauzēm un tad atkārto kļūdaino vārdu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627200" y="74376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48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CW pārraides nobeiguma varianti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8" name="Table 7"/>
          <p:cNvGraphicFramePr/>
          <p:nvPr/>
        </p:nvGraphicFramePr>
        <p:xfrm>
          <a:off x="2135160" y="1828080"/>
          <a:ext cx="8127360" cy="3508200"/>
        </p:xfrm>
        <a:graphic>
          <a:graphicData uri="http://schemas.openxmlformats.org/drawingml/2006/table">
            <a:tbl>
              <a:tblPr/>
              <a:tblGrid>
                <a:gridCol w="1457640"/>
                <a:gridCol w="2253600"/>
                <a:gridCol w="44164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24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Saīsinājums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24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Nozīme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lv-LV" sz="24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Pielietojums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Pārraides beigas (over)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Kad jebkurš var atbildēt (piemēram, pēc CQ) vai izsaucot staciju (atbildot uz CQ)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Klausos tevi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Pārraides beigās QSO laikā vai izsaucot staciju, kas deva CQ/QRZ?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54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KN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Klausos tikai tevi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Pārraides beigās QSO laikā 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854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SK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Sakara beigas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Sakara beigās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CW tipveida QSO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1187280" y="1555920"/>
            <a:ext cx="9582840" cy="460944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txBody>
          <a:bodyPr lIns="91440" rIns="91440" tIns="45720" bIns="45720" anchor="ctr">
            <a:sp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QRL?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 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(vai frekvence brīva?)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QRL?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en-GB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 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(vai frekvence brīva?)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CQ CQ G4ZZZ G4ZZZ CQ CQ G4ZZZ G4ZZZ AR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 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(visiem visiem šeit G4ZZZ .... uztveru)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accent2"/>
                </a:solidFill>
                <a:effectLst/>
                <a:uFillTx/>
                <a:latin typeface="Verdana"/>
              </a:rPr>
              <a:t>DE ON6YYY ON6YYY</a:t>
            </a:r>
            <a:r>
              <a:rPr b="0" lang="lv-LV" sz="1200" strike="noStrike" u="none">
                <a:solidFill>
                  <a:schemeClr val="accent2"/>
                </a:solidFill>
                <a:effectLst/>
                <a:uFillTx/>
                <a:latin typeface="Verdana"/>
              </a:rPr>
              <a:t> </a:t>
            </a:r>
            <a:r>
              <a:rPr b="0" lang="lv-LV" sz="1200" strike="noStrike" u="none">
                <a:solidFill>
                  <a:schemeClr val="accent2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chemeClr val="accent2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(šeit ON6YYY 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ON6YYY DE G4ZZZ GE TKS FER CALL UR RST 579 579 MY NAME BOB BOB QTH HARLOW HARLOW HW CPY? ON6YYY DE G4ZZZ 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lv-LV" sz="11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1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(...Good evening, thanks for call, your RST 579, my name BOB, Location Harlow. How copy? ...Over to you)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accent2"/>
                </a:solidFill>
                <a:effectLst/>
                <a:uFillTx/>
                <a:latin typeface="Verdana"/>
              </a:rPr>
              <a:t>G4ZZZ DE ON6YYY FB BOB TKS FER RPRT UR RST 599 599 NAME JOHN JOHN QTH NR GENT GENT W1ZZZ DE ON6YYY 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(..fine business Bob, thanks for report, your RST.... Name John, location near Gent.... Over to you)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ON6YYY DE G4ZZZ MNI TKS FER RPRT TX 100 W ANT DIPOLE AT 12M WILL QSL VIA BURO PSE UR QSL TKS QSO 73 ES GE JOHN ON6YYY DE G4ZZZ 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(many thanks for report, transmitting with 100W and antenna dipole at 12m. Will QSL via buro, please your </a:t>
            </a:r>
            <a:r>
              <a:rPr b="0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QSL card, thanks for QSO, 73 and Good evening,.... Over to you)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accent2"/>
                </a:solidFill>
                <a:effectLst/>
                <a:uFillTx/>
                <a:latin typeface="Verdana"/>
              </a:rPr>
              <a:t>G4ZZZ DE ON6YYY ALL OK BOB, HERE TX 10 W ANT INV V AT 8M MY QSL OK VIA BURO 73 ES TKS QSO CUL BOB G4ZZZ DE ON6YYY SK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1200" strike="noStrike" u="none">
                <a:solidFill>
                  <a:schemeClr val="accent2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(all ok Bob, here transmitting with 10W, antenna InvV at 8m. My QSL OK via buro, 73 and thanks for QSO. See you later Bob, end of QSO.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73 JOHN CUL DE G4ZZZ SK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  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(</a:t>
            </a:r>
            <a:r>
              <a:rPr b="0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73 John, see you later, end of qso)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102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Likumi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1170720" y="1127880"/>
            <a:ext cx="9582120" cy="572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414142"/>
              </a:buClr>
              <a:buFont typeface="Calibri Light"/>
              <a:buAutoNum type="arabicPeriod"/>
            </a:pP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  <a:hlinkClick r:id="rId1"/>
              </a:rPr>
              <a:t>Radioamatieru radiostaciju būvēšanas, ierīkošanas un lietošanas, kā arī radioamatieru apliecības saņemšanas kārtība</a:t>
            </a: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lv-LV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... piešķirto izsaukuma signālu pārraida ... radiosakaru sākumā, beigās un radiosakaru laikā ne retāk kā reizi 10 minūtēs.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lv-LV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Neadresēti raidījumi ir aizliegti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lv-LV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Aizliegts raidīt nepatiesu vai maldinošu informāciju saturošus signālus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Ja radiostacijā uztverts ziņojums, kuru nav pārraidījis radioamatieris un kas nav apraide, to nedrīkst reģistrēt vai publicēt, kā arī izpaust tā saturu vai esību.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lv-LV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Radioamatieru ziņojumi ir atklāti – tos drīkst uztvert, ierakstīt un reproducēt. Atļauts izmantot CEPT ieteikumā T/R 61-02 norādīto Q-kodu un darba saīsinājumus. Šifrēti, kriptēti vai citādi slepenoti ziņojumi ir atļauti tikai tālvadības signālu (komandu) pārraidei uz izplatījuma staciju.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CW sacensību QSO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1170360" y="1055160"/>
            <a:ext cx="9582840" cy="173124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txBody>
          <a:bodyPr lIns="91440" rIns="91440" tIns="45720" bIns="45720" anchor="ctr">
            <a:sp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QRL?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	</a:t>
            </a:r>
            <a:r>
              <a:rPr b="0" lang="lv-LV" sz="1200" strike="noStrike" u="none">
                <a:solidFill>
                  <a:srgbClr val="ff3300"/>
                </a:solidFill>
                <a:effectLst/>
                <a:uFillTx/>
                <a:latin typeface="Verdana"/>
              </a:rPr>
              <a:t> 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(vai frekvence brīva?)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TEST YL1ZL YL1ZL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(visiem sacensībās šeit YL1ZL)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LY3QQZ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(LY3QQZ izsauc)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LY3QQZ 599 054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(noraida signal report un numuru)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599 014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atbild ar signal report un numuru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TU YL1ZL TEST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	</a:t>
            </a:r>
            <a:r>
              <a:rPr b="0" i="1" lang="lv-LV" sz="12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pabeidz QSO un gatavs klausīties citus saucējus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Subtitle 3"/>
          <p:cNvSpPr/>
          <p:nvPr/>
        </p:nvSpPr>
        <p:spPr>
          <a:xfrm>
            <a:off x="837000" y="2525760"/>
            <a:ext cx="9821880" cy="27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2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2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CW sacensībās bieži lieto ciparu saīsinājumus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0 ir - - - - - (5 strīpas, gari), tāpēc saīsina uz T (viena strīpa) vai O (trīs strīpas)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001 pārtop par TT1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9 = N (599 = 5NN)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 = A (15 = A5)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2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5 = E (šo retāk izmanto)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Picture 7" descr=""/>
          <p:cNvPicPr/>
          <p:nvPr/>
        </p:nvPicPr>
        <p:blipFill>
          <a:blip r:embed="rId1"/>
          <a:stretch/>
        </p:blipFill>
        <p:spPr>
          <a:xfrm>
            <a:off x="8697600" y="3052080"/>
            <a:ext cx="2656800" cy="260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Maidenhead Locator System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1188000" y="863280"/>
            <a:ext cx="9582120" cy="599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Mēdz saukt par GRID vai LOC vai abiem reizē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Mūsdienās plaši izmanto FT8/FT4 ziņojumos (</a:t>
            </a:r>
            <a:r>
              <a:rPr b="0" i="1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CQ YL2AA KO26; LZ1AA YL2BB KO36</a:t>
            </a: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Pirms tam pārsvarā izmantoja 50 MHz diapazonā un augstāk UĪV, lai varētu precīzāk noteikt sakara attālumu. Zem 50 MHz tos reti kad izmanto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50 MHz parasti noraida sakara ietvaros 4 zīmju kodu uzreiz pēc signal-report. Piemēram, KO26.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Var būt arī precīzāk līdz 6 zīmēm, piemēram KO26FQ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Ir diplomu mednieki, kas medī dažādus kvadrātus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Informācija par šo </a:t>
            </a:r>
            <a:r>
              <a:rPr b="0" lang="lv-LV" sz="2000" strike="noStrike" u="sng">
                <a:solidFill>
                  <a:schemeClr val="dk1"/>
                </a:solidFill>
                <a:effectLst/>
                <a:uFillTx/>
                <a:latin typeface="Arial"/>
                <a:hlinkClick r:id="rId1"/>
              </a:rPr>
              <a:t>http://www.arrl.org/grid-squares</a:t>
            </a: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Kartes: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trike="noStrike" u="sng">
                <a:solidFill>
                  <a:schemeClr val="dk1"/>
                </a:solidFill>
                <a:effectLst/>
                <a:uFillTx/>
                <a:latin typeface="Arial"/>
                <a:hlinkClick r:id="rId2"/>
              </a:rPr>
              <a:t>https://dxcluster.ha8tks.hu/hamgeocoding/</a:t>
            </a: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trike="noStrike" u="sng">
                <a:solidFill>
                  <a:schemeClr val="dk1"/>
                </a:solidFill>
                <a:effectLst/>
                <a:uFillTx/>
                <a:latin typeface="Arial"/>
                <a:hlinkClick r:id="rId3"/>
              </a:rPr>
              <a:t>https://www.qrz.com/gridmapper</a:t>
            </a: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1188000" y="863280"/>
            <a:ext cx="9582120" cy="599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Vairāk un garāk: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0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IARU Ethics and Operating procedures: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000" strike="noStrike" u="sng">
                <a:solidFill>
                  <a:srgbClr val="0563c1"/>
                </a:solidFill>
                <a:effectLst/>
                <a:uFillTx/>
                <a:latin typeface="Arial"/>
                <a:hlinkClick r:id="rId1"/>
              </a:rPr>
              <a:t>https://www.iaru-r1.org/wp-content/uploads/2019/10/29.Ehics-Operating-Latvia.pdf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102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Vispārēji pamatprincipi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1170720" y="1127880"/>
            <a:ext cx="9582120" cy="572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414142"/>
              </a:buClr>
              <a:buFont typeface="Calibri Light"/>
              <a:buAutoNum type="arabicPeriod"/>
            </a:pP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Nepārsniedz atļauto jaudu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414142"/>
              </a:buClr>
              <a:buFont typeface="Calibri Light"/>
              <a:buAutoNum type="arabicPeriod"/>
            </a:pP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Ievēro atļautās frekvences un modulācijas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414142"/>
              </a:buClr>
              <a:buFont typeface="Calibri Light"/>
              <a:buAutoNum type="arabicPeriod"/>
            </a:pP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Neapspriežam politiku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414142"/>
              </a:buClr>
              <a:buFont typeface="Calibri Light"/>
              <a:buAutoNum type="arabicPeriod"/>
            </a:pP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Netaisām biznesu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414142"/>
              </a:buClr>
              <a:buFont typeface="Calibri Light"/>
              <a:buAutoNum type="arabicPeriod"/>
            </a:pP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Izvairāmies no traucēšanas citiem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 defTabSz="914400">
              <a:lnSpc>
                <a:spcPct val="90000"/>
              </a:lnSpc>
              <a:spcBef>
                <a:spcPts val="499"/>
              </a:spcBef>
              <a:buClr>
                <a:srgbClr val="414142"/>
              </a:buClr>
              <a:buFont typeface="Arial"/>
              <a:buChar char="•"/>
            </a:pPr>
            <a:r>
              <a:rPr b="0" lang="lv-LV" sz="20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tai skaitā, rūpējamies par sava signāla kvalitāti un reaģējam uz sūdzībām (piemēram, FT8 signālu var «pārstūrēt» vairākos veidos)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414142"/>
              </a:buClr>
              <a:buFont typeface="Calibri Light"/>
              <a:buAutoNum type="arabicPeriod"/>
            </a:pP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Esam pieklājīgi, bez rupjībām, saglabājam vēsu prātu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414142"/>
              </a:buClr>
              <a:buFont typeface="Calibri Light"/>
              <a:buAutoNum type="arabicPeriod"/>
            </a:pP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Identificējam pārraides ar savu izsaukuma signālu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414142"/>
              </a:buClr>
              <a:buFont typeface="Calibri Light"/>
              <a:buAutoNum type="arabicPeriod"/>
            </a:pP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Jūsu pārraides var dzirdēt jebkurš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Vērts iepazīties: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trike="noStrike" u="none">
                <a:solidFill>
                  <a:srgbClr val="414142"/>
                </a:solidFill>
                <a:effectLst/>
                <a:uFillTx/>
                <a:latin typeface="Arial"/>
              </a:rPr>
              <a:t>IARU Ethics and Operating procedures: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1400" strike="noStrike" u="sng">
                <a:solidFill>
                  <a:srgbClr val="0563c1"/>
                </a:solidFill>
                <a:effectLst/>
                <a:uFillTx/>
                <a:latin typeface="Arial"/>
                <a:hlinkClick r:id="rId1"/>
              </a:rPr>
              <a:t>https://www.iaru-r1.org/wp-content/uploads/2019/10/29.Ehics-Operating-Latvia.pdf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" name="Picture 4" descr=""/>
          <p:cNvPicPr/>
          <p:nvPr/>
        </p:nvPicPr>
        <p:blipFill>
          <a:blip r:embed="rId2"/>
          <a:stretch/>
        </p:blipFill>
        <p:spPr>
          <a:xfrm>
            <a:off x="8529480" y="4893120"/>
            <a:ext cx="3420360" cy="1964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Picture 5" descr=""/>
          <p:cNvPicPr/>
          <p:nvPr/>
        </p:nvPicPr>
        <p:blipFill>
          <a:blip r:embed="rId3"/>
          <a:stretch/>
        </p:blipFill>
        <p:spPr>
          <a:xfrm>
            <a:off x="4780440" y="1517040"/>
            <a:ext cx="6390720" cy="269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102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Izsaukuma signāli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170720" y="1127880"/>
            <a:ext cx="9582120" cy="572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1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Call </a:t>
            </a: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jeb</a:t>
            </a:r>
            <a:r>
              <a:rPr b="1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Callsign </a:t>
            </a: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= Unikāls identifikators – radioamatiera stacijas vārds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Pēc prefiksa var noteikt stacijas valsti (arī lidmašīnām un kuģiem tie paši):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YL = Latvija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LY = Lietuva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ES = Igaunija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OF, OG, </a:t>
            </a:r>
            <a:r>
              <a:rPr b="1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OH</a:t>
            </a: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OI = Somija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OH0 = Ālandu salas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SA-</a:t>
            </a:r>
            <a:r>
              <a:rPr b="1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SM</a:t>
            </a: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7S, 8S = Zviedrija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JA-JS</a:t>
            </a: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7J-7N, 8J-8N = Japāna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AA-AL, KA-KZ, NA-NZ, WA-WZ = ASV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u.t.t.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 startAt="3"/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Ja aizbrauc uz citu valsti, tad 2 varianti: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Iegūst vietējo licensi ar vietējo izsaukuma signālu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CEPT valstīs var likt priekšā vietējo prefiksu savam call (ES/YL2AA)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FT8 programmas raksta blakus call’am priekšā valsti. Ar laiku iegaumēsiet.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Pilns prefiksu saraksts: </a:t>
            </a:r>
            <a:r>
              <a:rPr b="0" lang="lv-LV" sz="1600" strike="noStrike" u="sng">
                <a:solidFill>
                  <a:schemeClr val="dk1"/>
                </a:solidFill>
                <a:effectLst/>
                <a:uFillTx/>
                <a:latin typeface="Arial"/>
                <a:hlinkClick r:id="rId1"/>
              </a:rPr>
              <a:t>https://www.arrl.org/international-call-sign-series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" name="Picture 4" descr=""/>
          <p:cNvPicPr/>
          <p:nvPr/>
        </p:nvPicPr>
        <p:blipFill>
          <a:blip r:embed="rId2"/>
          <a:stretch/>
        </p:blipFill>
        <p:spPr>
          <a:xfrm>
            <a:off x="6248520" y="1971720"/>
            <a:ext cx="4679280" cy="335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Speech Bubble: Oval 5"/>
          <p:cNvSpPr/>
          <p:nvPr/>
        </p:nvSpPr>
        <p:spPr>
          <a:xfrm>
            <a:off x="10020240" y="304920"/>
            <a:ext cx="2171160" cy="220896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lv-LV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Cipars aiz prefiksa dažās valstīs norāda uz rajonu / apgabalu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102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Vis-vis-vajadzīgākie saīsinājumi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793440" y="1127880"/>
            <a:ext cx="10890000" cy="572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Tālākos slaidos būs vairāk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3" name="Table 3"/>
          <p:cNvGraphicFramePr/>
          <p:nvPr/>
        </p:nvGraphicFramePr>
        <p:xfrm>
          <a:off x="1060560" y="1314360"/>
          <a:ext cx="10190880" cy="4805280"/>
        </p:xfrm>
        <a:graphic>
          <a:graphicData uri="http://schemas.openxmlformats.org/drawingml/2006/table">
            <a:tbl>
              <a:tblPr/>
              <a:tblGrid>
                <a:gridCol w="996120"/>
                <a:gridCol w="9195120"/>
              </a:tblGrid>
              <a:tr h="514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CQ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kopējais izsaukuma signāls (visiem visiem)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4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73!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Vislabākie novēlējumi (sakara beigās)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4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CQ DX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izsaukums visām tālajām un retajām stacijām. Parasti īsviļņos tas nozīmē - cits kontinents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570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QSO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sakars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570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QTH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Stacijas atrašanās vieta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4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Apstiprinu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4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QSL card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QSL kartiņa, ko sūta caur birojiem/pastu par izdevušos sakaru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4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QRZ?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Kas mani sauca?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4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atmosfēras trokšņi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4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QRM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citas stacijas traucējumi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4" name="Speech Bubble: Rectangle with Corners Rounded 6"/>
          <p:cNvSpPr/>
          <p:nvPr/>
        </p:nvSpPr>
        <p:spPr>
          <a:xfrm>
            <a:off x="6921360" y="1022760"/>
            <a:ext cx="3790800" cy="1253880"/>
          </a:xfrm>
          <a:prstGeom prst="wedgeRoundRectCallout">
            <a:avLst>
              <a:gd name="adj1" fmla="val 32612"/>
              <a:gd name="adj2" fmla="val 71146"/>
              <a:gd name="adj3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lv-LV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Ja Eiropietis īsviļņos sauc CQ DX – tad mēs neesam DX un nesaucam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102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2500"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Biežāk izmantotās modulācijas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793440" y="1127880"/>
            <a:ext cx="10890000" cy="572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Phone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SSB – Single Side Band (nospiesta nesēj frekvence, viena sānjosla)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 MHz un augstāku frekvenču diapazonos amatieri izmanto USB (Upper Side Band)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4572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Diapazonos 1.8 MHz līdz 7 MHz amatieri izmanto LSB (Lower Side Band)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FM – Frekvenču modulācija – pārsvarā UĪV diapazonos, retāk 29 MHz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AM – Amplitūdas modulācija, īsviļņos amatieri reti izmanto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Digi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FT8 / FT4 – datorizēts sakaru veids, USB režīms visos diapazonos atšķirībā no SSB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RTTY – radio teletaips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Ir daudz citu datorizēto darba veidu (arī darbam caur Mēnesi (EME), meteorītiem utmldz)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telegrāfs / Morzes kods (Continuous Wave, oficiālajā literatūrā A1A)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Kura modulācija kurās frekvencēs?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IARU HF band plan: </a:t>
            </a:r>
            <a:r>
              <a:rPr b="0" lang="lv-LV" sz="2000" strike="noStrike" u="sng">
                <a:solidFill>
                  <a:schemeClr val="dk1"/>
                </a:solidFill>
                <a:effectLst/>
                <a:uFillTx/>
                <a:latin typeface="Arial"/>
                <a:hlinkClick r:id="rId1"/>
              </a:rPr>
              <a:t>https://www.iaru-r1.org/wp-content/uploads/2019/08/hf_r1_bandplan.pdf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102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Signal report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793440" y="1127880"/>
            <a:ext cx="11265480" cy="572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Gandrīz jebkura CW/SSB/RTTY sakara sastāvdaļa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CW / RTTY - RS</a:t>
            </a:r>
            <a:r>
              <a:rPr b="1" lang="lv-LV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</a:t>
            </a:r>
            <a:r>
              <a:rPr b="0" lang="lv-LV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, SSB - tikai RS. FT8 / FT4 - decibeli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Sacensībās, barā saucot retas valstis, kad svarīgs ātrums, raida tikai 59 (vai 599 telegrāfā)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Vairumā gadījumu dod R = 5 un maina tikai S. Skaļi - 59, ne tik skaļi – 57 vai 58, diezgan švaki – 55.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Eksotiska kombinācija sliktas dzirdamības apstākļos sarežģīs sakara pabeigšanu.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" name="Picture 4" descr=""/>
          <p:cNvPicPr/>
          <p:nvPr/>
        </p:nvPicPr>
        <p:blipFill>
          <a:blip r:embed="rId1"/>
          <a:stretch/>
        </p:blipFill>
        <p:spPr>
          <a:xfrm>
            <a:off x="8544600" y="588240"/>
            <a:ext cx="2342520" cy="118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Picture 16" descr=""/>
          <p:cNvPicPr/>
          <p:nvPr/>
        </p:nvPicPr>
        <p:blipFill>
          <a:blip r:embed="rId2"/>
          <a:stretch/>
        </p:blipFill>
        <p:spPr>
          <a:xfrm>
            <a:off x="793440" y="3022920"/>
            <a:ext cx="6123960" cy="1494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Picture 18" descr=""/>
          <p:cNvPicPr/>
          <p:nvPr/>
        </p:nvPicPr>
        <p:blipFill>
          <a:blip r:embed="rId3"/>
          <a:stretch/>
        </p:blipFill>
        <p:spPr>
          <a:xfrm>
            <a:off x="793440" y="4568400"/>
            <a:ext cx="6133320" cy="223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Picture 20" descr=""/>
          <p:cNvPicPr/>
          <p:nvPr/>
        </p:nvPicPr>
        <p:blipFill>
          <a:blip r:embed="rId4"/>
          <a:stretch/>
        </p:blipFill>
        <p:spPr>
          <a:xfrm>
            <a:off x="7314480" y="3022920"/>
            <a:ext cx="4744440" cy="223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Speech Bubble: Rectangle with Corners Rounded 22"/>
          <p:cNvSpPr/>
          <p:nvPr/>
        </p:nvSpPr>
        <p:spPr>
          <a:xfrm>
            <a:off x="7314480" y="5438880"/>
            <a:ext cx="3886200" cy="980280"/>
          </a:xfrm>
          <a:prstGeom prst="wedgeRoundRectCallout">
            <a:avLst>
              <a:gd name="adj1" fmla="val -39902"/>
              <a:gd name="adj2" fmla="val -78665"/>
              <a:gd name="adj3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lv-LV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Praktiski nekad nav dzirdams nekas cits izņemot 9 (izņēmums: ar Auroras izplatīšanos dibinātiem QSO raida A)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TextBox 23"/>
          <p:cNvSpPr/>
          <p:nvPr/>
        </p:nvSpPr>
        <p:spPr>
          <a:xfrm>
            <a:off x="7120800" y="6331680"/>
            <a:ext cx="474444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lv-LV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Avots: </a:t>
            </a:r>
            <a:r>
              <a:rPr b="0" lang="lv-LV" sz="1400" strike="noStrike" u="sng">
                <a:solidFill>
                  <a:schemeClr val="dk1"/>
                </a:solidFill>
                <a:effectLst/>
                <a:uFillTx/>
                <a:latin typeface="Calibri"/>
                <a:hlinkClick r:id="rId5"/>
              </a:rPr>
              <a:t>https://www.lral.lv/files/radioamatierisms_2019.pdf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Sakara formāts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1188000" y="863280"/>
            <a:ext cx="9582120" cy="572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Garais vai īsais variants?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Absolūtais minimums ir abās pusēs noraidīt un pareizi uztvert izsaukuma signālu un signal-report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Parasti  frekvences «īpašnieks» izvēlas, cik garu sakaru veikt un kādu informāciju raidīt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8560" indent="-17136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Labais tonis - atbildēt ar līdzvērtīgu informācijas apjomu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Retas teritorijas, daudz saucēju, gara rinda – darām īsi un ātri, lai arī citi tiek klāt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Sacensības – kontrolnumuri atbilstoši sacensību nolikumam, arī īsi un ātri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8560" indent="-17136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Sacensību dalībniekus var atšķirt pēc «CQ CONTEST» SSB; vai telegrāfā «CQ TEST» vai vienkārši «TEST»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301760" y="0"/>
            <a:ext cx="9143280" cy="8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v-LV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Sakara formāts (nesteidzīgs)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188000" y="863280"/>
            <a:ext cx="9582120" cy="572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Tipisks nesteidzīgais SSB QSO (report, name, QTH) ar laipnībām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9" name="Table 5"/>
          <p:cNvGraphicFramePr/>
          <p:nvPr/>
        </p:nvGraphicFramePr>
        <p:xfrm>
          <a:off x="983520" y="1257480"/>
          <a:ext cx="10514880" cy="5063760"/>
        </p:xfrm>
        <a:graphic>
          <a:graphicData uri="http://schemas.openxmlformats.org/drawingml/2006/table">
            <a:tbl>
              <a:tblPr/>
              <a:tblGrid>
                <a:gridCol w="588240"/>
                <a:gridCol w="9927000"/>
              </a:tblGrid>
              <a:tr h="394200">
                <a:tc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Is this frequen</a:t>
                      </a: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c</a:t>
                      </a: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y in use?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94200">
                <a:tc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CQ from YL2AA, YL2AA calling CQ, YL2AA calling CQ and listening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94200">
                <a:tc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YL2AA this is LY2BB LY2BB . Over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772560">
                <a:tc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LY2BB this is YL2AA, good morning and thank you for the call. Your signal report is 5 by 8, 5 by 8 with little QRN</a:t>
                      </a: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from thunderstorms</a:t>
                      </a: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. I am located near Riga, </a:t>
                      </a: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I</a:t>
                      </a: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spell - Radio Italy Golf Alfa - Riga. My name is </a:t>
                      </a: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Ivars</a:t>
                      </a: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, i spell</a:t>
                      </a: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– India Victor Alfa Radio Sierra </a:t>
                      </a: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.  How d</a:t>
                      </a: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o</a:t>
                      </a: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you copy</a:t>
                      </a: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me</a:t>
                      </a: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? LY2BB this is YL2AA, over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772560">
                <a:tc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lv-LV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QSL, YL2AA this is LY2BB, Good morning Ivars. Nice to meet you. You are also 5 by 8, 5 by 8 near Klaipeda. My name is Saulius, i spell - Sierra Alfa Uniform Lima Italy Uniform Sierra - Saulius. YL2AA this is LY2BB, over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150560">
                <a:tc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LY2BB this is YL2AA, roger roger, Saulius. </a:t>
                      </a: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Solid copy here</a:t>
                      </a: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. Thank you for</a:t>
                      </a: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the QSO and</a:t>
                      </a: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 signal report from Klaipeda. </a:t>
                      </a: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I will send my QSL card via the buro and upload to LoTW – Log of The World. </a:t>
                      </a: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Have a nice weekend and hope to catch you again on other bands. </a:t>
                      </a: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Aciu and </a:t>
                      </a: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73. LY2BB this is YL2AA, over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772560">
                <a:tc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QSL, YL2AA this is LY2BB, </a:t>
                      </a:r>
                      <a:r>
                        <a:rPr b="0" lang="lv-LV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Thanks for the short </a:t>
                      </a: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QSO. Wish you all the best and hope to meet you again on the bands. </a:t>
                      </a:r>
                      <a:r>
                        <a:rPr b="0" lang="lv-LV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Paldies! </a:t>
                      </a: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YL2AA this is LY2BB, 73, bye bye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94200">
                <a:tc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lv-LV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ff0000"/>
                          </a:solidFill>
                          <a:effectLst/>
                          <a:uFillTx/>
                          <a:latin typeface="Calibri"/>
                        </a:rPr>
                        <a:t>73, bye bye. QRZ? This is YL2AA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Application>LibreOffice/25.2.7.2$Windows_X86_64 LibreOffice_project/5cbfd1ab6520636bb5f7b99185aa69bd7456825d</Application>
  <AppVersion>15.0000</AppVersion>
  <Words>3248</Words>
  <Paragraphs>549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2023-02-21T20:36:48Z</dcterms:created>
  <dc:creator>Agris B</dc:creator>
  <dc:description/>
  <dc:language>en-US</dc:language>
  <cp:lastModifiedBy/>
  <dcterms:modified xsi:type="dcterms:W3CDTF">2026-01-04T22:01:32Z</dcterms:modified>
  <cp:revision>322</cp:revision>
  <dc:subject/>
  <dc:title>Radio amatieru ētera procedūru īsais ievad kurss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22</vt:i4>
  </property>
</Properties>
</file>